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0" r:id="rId5"/>
    <p:sldMasterId id="2147483711" r:id="rId6"/>
    <p:sldMasterId id="2147483712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</p:sldIdLst>
  <p:sldSz cy="5143500" cx="9144000"/>
  <p:notesSz cx="6858000" cy="9144000"/>
  <p:embeddedFontLst>
    <p:embeddedFont>
      <p:font typeface="IBM Plex Sans"/>
      <p:regular r:id="rId33"/>
      <p:bold r:id="rId34"/>
      <p:italic r:id="rId35"/>
      <p:boldItalic r:id="rId36"/>
    </p:embeddedFont>
    <p:embeddedFont>
      <p:font typeface="Roboto"/>
      <p:regular r:id="rId37"/>
      <p:bold r:id="rId38"/>
      <p:italic r:id="rId39"/>
      <p:boldItalic r:id="rId40"/>
    </p:embeddedFont>
    <p:embeddedFont>
      <p:font typeface="IBM Plex Sans SemiBold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89F1A0D-27E7-4154-BC10-7A5A13D32215}">
  <a:tblStyle styleId="{389F1A0D-27E7-4154-BC10-7A5A13D32215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2.xml"/><Relationship Id="rId42" Type="http://schemas.openxmlformats.org/officeDocument/2006/relationships/font" Target="fonts/IBMPlexSansSemiBold-bold.fntdata"/><Relationship Id="rId41" Type="http://schemas.openxmlformats.org/officeDocument/2006/relationships/font" Target="fonts/IBMPlexSansSemiBold-regular.fntdata"/><Relationship Id="rId22" Type="http://schemas.openxmlformats.org/officeDocument/2006/relationships/slide" Target="slides/slide14.xml"/><Relationship Id="rId44" Type="http://schemas.openxmlformats.org/officeDocument/2006/relationships/font" Target="fonts/IBMPlexSansSemiBold-boldItalic.fntdata"/><Relationship Id="rId21" Type="http://schemas.openxmlformats.org/officeDocument/2006/relationships/slide" Target="slides/slide13.xml"/><Relationship Id="rId43" Type="http://schemas.openxmlformats.org/officeDocument/2006/relationships/font" Target="fonts/IBMPlexSansSemiBold-italic.fntdata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1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11" Type="http://schemas.openxmlformats.org/officeDocument/2006/relationships/slide" Target="slides/slide3.xml"/><Relationship Id="rId33" Type="http://schemas.openxmlformats.org/officeDocument/2006/relationships/font" Target="fonts/IBMPlexSans-regular.fntdata"/><Relationship Id="rId10" Type="http://schemas.openxmlformats.org/officeDocument/2006/relationships/slide" Target="slides/slide2.xml"/><Relationship Id="rId32" Type="http://schemas.openxmlformats.org/officeDocument/2006/relationships/slide" Target="slides/slide24.xml"/><Relationship Id="rId13" Type="http://schemas.openxmlformats.org/officeDocument/2006/relationships/slide" Target="slides/slide5.xml"/><Relationship Id="rId35" Type="http://schemas.openxmlformats.org/officeDocument/2006/relationships/font" Target="fonts/IBMPlexSans-italic.fntdata"/><Relationship Id="rId12" Type="http://schemas.openxmlformats.org/officeDocument/2006/relationships/slide" Target="slides/slide4.xml"/><Relationship Id="rId34" Type="http://schemas.openxmlformats.org/officeDocument/2006/relationships/font" Target="fonts/IBMPlexSans-bold.fntdata"/><Relationship Id="rId15" Type="http://schemas.openxmlformats.org/officeDocument/2006/relationships/slide" Target="slides/slide7.xml"/><Relationship Id="rId37" Type="http://schemas.openxmlformats.org/officeDocument/2006/relationships/font" Target="fonts/Roboto-regular.fntdata"/><Relationship Id="rId14" Type="http://schemas.openxmlformats.org/officeDocument/2006/relationships/slide" Target="slides/slide6.xml"/><Relationship Id="rId36" Type="http://schemas.openxmlformats.org/officeDocument/2006/relationships/font" Target="fonts/IBMPlexSans-boldItalic.fntdata"/><Relationship Id="rId17" Type="http://schemas.openxmlformats.org/officeDocument/2006/relationships/slide" Target="slides/slide9.xml"/><Relationship Id="rId39" Type="http://schemas.openxmlformats.org/officeDocument/2006/relationships/font" Target="fonts/Roboto-italic.fntdata"/><Relationship Id="rId16" Type="http://schemas.openxmlformats.org/officeDocument/2006/relationships/slide" Target="slides/slide8.xml"/><Relationship Id="rId38" Type="http://schemas.openxmlformats.org/officeDocument/2006/relationships/font" Target="fonts/Roboto-bold.fntdata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3.png>
</file>

<file path=ppt/media/image14.png>
</file>

<file path=ppt/media/image15.png>
</file>

<file path=ppt/media/image18.png>
</file>

<file path=ppt/media/image2.png>
</file>

<file path=ppt/media/image3.png>
</file>

<file path=ppt/media/image31.png>
</file>

<file path=ppt/media/image33.gif>
</file>

<file path=ppt/media/image34.png>
</file>

<file path=ppt/media/image35.png>
</file>

<file path=ppt/media/image36.png>
</file>

<file path=ppt/media/image37.png>
</file>

<file path=ppt/media/image38.gif>
</file>

<file path=ppt/media/image4.png>
</file>

<file path=ppt/media/image41.png>
</file>

<file path=ppt/media/image42.png>
</file>

<file path=ppt/media/image43.png>
</file>

<file path=ppt/media/image45.gif>
</file>

<file path=ppt/media/image46.png>
</file>

<file path=ppt/media/image47.png>
</file>

<file path=ppt/media/image48.jpg>
</file>

<file path=ppt/media/image5.png>
</file>

<file path=ppt/media/image50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347c153eec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347c153eec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559d5c29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559d5c29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52f55f9f19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152f55f9f19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72a6608fc8_1_7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72a6608fc8_1_7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72a6608fc8_1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72a6608fc8_1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559d5c290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559d5c290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545a34eb6f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1545a34eb6f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72a6608fc8_1_8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172a6608fc8_1_8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781d8c2c1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781d8c2c1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781d8c2c1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781d8c2c1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781d8c2c1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781d8c2c1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72a6608fc8_1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72a6608fc8_1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3622dc156e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3622dc156e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3622dc156e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3622dc156e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3622dc156e_0_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13622dc156e_0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38b3a991f8_0_8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38b3a991f8_0_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3622dc156e_0_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13622dc156e_0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79787721dd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79787721dd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500391fea0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500391fea0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72a6608fc8_1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72a6608fc8_1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5007bd5009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5007bd5009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5076440073_0_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5076440073_0_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72a6608fc8_1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72a6608fc8_1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72a6608fc8_1_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72a6608fc8_1_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2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5" name="Google Shape;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5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1" name="Google Shape;9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" name="Google Shape;98;p19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3" name="Google Shape;103;p19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4" name="Google Shape;104;p19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5" name="Google Shape;105;p19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" name="Google Shape;106;p19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7" name="Google Shape;10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3" name="Google Shape;11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8" name="Google Shape;11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2" name="Google Shape;1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6" name="Google Shape;12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0" name="Google Shape;13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5" name="Google Shape;135;p25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5" name="Google Shape;145;p2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8" name="Google Shape;158;p30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2" name="Google Shape;162;p3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7" name="Google Shape;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9" name="Google Shape;16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3" name="Google Shape;1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9" name="Google Shape;1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4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4" name="Google Shape;184;p35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1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1" name="Google Shape;201;p41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2" name="Google Shape;202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41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6" name="Google Shape;206;p42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7" name="Google Shape;207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2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3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11" name="Google Shape;211;p43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2" name="Google Shape;212;p43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43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4" name="Google Shape;214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3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4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" name="Google Shape;218;p44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" name="Google Shape;219;p44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" name="Google Shape;220;p44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" name="Google Shape;221;p44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2" name="Google Shape;222;p44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44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44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5" name="Google Shape;225;p44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6" name="Google Shape;226;p44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" name="Google Shape;227;p44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8" name="Google Shape;228;p44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9" name="Google Shape;229;p44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0" name="Google Shape;230;p44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1" name="Google Shape;231;p44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2" name="Google Shape;232;p44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3" name="Google Shape;233;p44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4" name="Google Shape;234;p44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5" name="Google Shape;235;p44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6" name="Google Shape;236;p44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7" name="Google Shape;237;p44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8" name="Google Shape;238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44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2" name="Google Shape;242;p45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3" name="Google Shape;243;p45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4" name="Google Shape;244;p45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5" name="Google Shape;245;p45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6" name="Google Shape;246;p45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7" name="Google Shape;247;p45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8" name="Google Shape;248;p45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9" name="Google Shape;249;p45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45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45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45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3" name="Google Shape;253;p45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4" name="Google Shape;254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5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58" name="Google Shape;258;p46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46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0" name="Google Shape;260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7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63" name="Google Shape;263;p47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47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5" name="Google Shape;265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7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9" name="Google Shape;269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9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3" name="Google Shape;273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50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7" name="Google Shape;277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5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2" name="Google Shape;282;p5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5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7" name="Google Shape;287;p5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5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2" name="Google Shape;292;p5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5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7" name="Google Shape;297;p54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56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05" name="Google Shape;305;p56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5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9" name="Google Shape;309;p57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10" name="Google Shape;31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5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14" name="Google Shape;31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58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16" name="Google Shape;31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5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0" name="Google Shape;32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59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6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6" name="Google Shape;32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60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31" name="Google Shape;331;p61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32" name="Google Shape;332;p61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33" name="Google Shape;333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6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6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6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6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theme" Target="../theme/theme3.xml"/><Relationship Id="rId25" Type="http://schemas.openxmlformats.org/officeDocument/2006/relationships/slideLayout" Target="../slideLayouts/slideLayout62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0.gif"/><Relationship Id="rId4" Type="http://schemas.openxmlformats.org/officeDocument/2006/relationships/image" Target="../media/image45.gif"/><Relationship Id="rId5" Type="http://schemas.openxmlformats.org/officeDocument/2006/relationships/image" Target="../media/image33.gif"/><Relationship Id="rId6" Type="http://schemas.openxmlformats.org/officeDocument/2006/relationships/image" Target="../media/image38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7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0.gif"/><Relationship Id="rId4" Type="http://schemas.openxmlformats.org/officeDocument/2006/relationships/image" Target="../media/image45.gif"/><Relationship Id="rId5" Type="http://schemas.openxmlformats.org/officeDocument/2006/relationships/image" Target="../media/image33.gif"/><Relationship Id="rId6" Type="http://schemas.openxmlformats.org/officeDocument/2006/relationships/image" Target="../media/image3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8.jpg"/><Relationship Id="rId4" Type="http://schemas.openxmlformats.org/officeDocument/2006/relationships/image" Target="../media/image4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6"/>
          <p:cNvSpPr txBox="1"/>
          <p:nvPr>
            <p:ph type="title"/>
          </p:nvPr>
        </p:nvSpPr>
        <p:spPr>
          <a:xfrm>
            <a:off x="540000" y="720000"/>
            <a:ext cx="4396500" cy="25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Знакомство </a:t>
            </a:r>
            <a:br>
              <a:rPr lang="ru" sz="3200"/>
            </a:br>
            <a:r>
              <a:rPr lang="ru" sz="3200"/>
              <a:t>с языками программирования</a:t>
            </a:r>
            <a:endParaRPr sz="3200"/>
          </a:p>
        </p:txBody>
      </p:sp>
      <p:sp>
        <p:nvSpPr>
          <p:cNvPr id="350" name="Google Shape;350;p66"/>
          <p:cNvSpPr txBox="1"/>
          <p:nvPr>
            <p:ph idx="1" type="subTitle"/>
          </p:nvPr>
        </p:nvSpPr>
        <p:spPr>
          <a:xfrm>
            <a:off x="540000" y="3272200"/>
            <a:ext cx="3852000" cy="33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2"/>
                </a:solidFill>
              </a:rPr>
              <a:t>Семинар 3</a:t>
            </a:r>
            <a:endParaRPr sz="1000"/>
          </a:p>
        </p:txBody>
      </p:sp>
      <p:pic>
        <p:nvPicPr>
          <p:cNvPr descr="preencoded.png" id="351" name="Google Shape;351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89925" y="1606450"/>
            <a:ext cx="4154075" cy="193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470" name="Google Shape;470;p75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Задача</a:t>
            </a:r>
            <a:r>
              <a:rPr lang="ru"/>
              <a:t> №18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7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476" name="Google Shape;476;p76"/>
          <p:cNvSpPr txBox="1"/>
          <p:nvPr/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Задача №18</a:t>
            </a: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. Работа в группах</a:t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77" name="Google Shape;477;p76"/>
          <p:cNvSpPr txBox="1"/>
          <p:nvPr/>
        </p:nvSpPr>
        <p:spPr>
          <a:xfrm>
            <a:off x="536400" y="1260000"/>
            <a:ext cx="45474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Напишите программу, которая по заданному номеру четверти, показывает диапазон возможных координат точек в этой четверти (x и y).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8" name="Google Shape;478;p76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12</a:t>
            </a: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484" name="Google Shape;484;p77"/>
          <p:cNvSpPr txBox="1"/>
          <p:nvPr/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Задача №18. Общее обсуждение</a:t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85" name="Google Shape;485;p77"/>
          <p:cNvSpPr txBox="1"/>
          <p:nvPr/>
        </p:nvSpPr>
        <p:spPr>
          <a:xfrm>
            <a:off x="536400" y="1260000"/>
            <a:ext cx="45474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Напишите программу, которая по заданному номеру четверти, показывает диапазон возможных координат точек в этой четверти (x и y).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6" name="Google Shape;486;p77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8</a:t>
            </a: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7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492" name="Google Shape;492;p78"/>
          <p:cNvSpPr txBox="1"/>
          <p:nvPr/>
        </p:nvSpPr>
        <p:spPr>
          <a:xfrm>
            <a:off x="1357600" y="3306075"/>
            <a:ext cx="8064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rgbClr val="6654D9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&lt;&lt;5:00-&gt;&gt;</a:t>
            </a:r>
            <a:endParaRPr sz="6000">
              <a:solidFill>
                <a:srgbClr val="6654D9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493" name="Google Shape;493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5270" y="1234500"/>
            <a:ext cx="1793454" cy="1799999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78"/>
          <p:cNvSpPr txBox="1"/>
          <p:nvPr/>
        </p:nvSpPr>
        <p:spPr>
          <a:xfrm>
            <a:off x="2360250" y="758775"/>
            <a:ext cx="4063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Перерыв</a:t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7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500" name="Google Shape;500;p79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Задача</a:t>
            </a:r>
            <a:r>
              <a:rPr lang="ru"/>
              <a:t> №21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506" name="Google Shape;506;p80"/>
          <p:cNvSpPr txBox="1"/>
          <p:nvPr/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Задача №21</a:t>
            </a: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. Работа в группах</a:t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07" name="Google Shape;507;p80"/>
          <p:cNvSpPr txBox="1"/>
          <p:nvPr/>
        </p:nvSpPr>
        <p:spPr>
          <a:xfrm>
            <a:off x="536400" y="1260000"/>
            <a:ext cx="4547400" cy="19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Напишите программу, которая принимает на вход координаты двух точек и находит расстояние между ними в 2D пространстве.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A (3,6); B (2,1) -&gt; 5,09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A (7,-5); B (1,-1) -&gt; 7,21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8" name="Google Shape;508;p80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12</a:t>
            </a: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8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514" name="Google Shape;514;p81"/>
          <p:cNvSpPr txBox="1"/>
          <p:nvPr/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Задача №21</a:t>
            </a: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. </a:t>
            </a: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Общее обсуждение</a:t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15" name="Google Shape;515;p81"/>
          <p:cNvSpPr txBox="1"/>
          <p:nvPr/>
        </p:nvSpPr>
        <p:spPr>
          <a:xfrm>
            <a:off x="536400" y="1260000"/>
            <a:ext cx="4547400" cy="21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Напишите программу, которая принимает на вход координаты двух точек и находит расстояние между ними в 2D пространстве.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A (3,6); B (2,1) -&gt; 5,09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A (7,-5); B (1,-1) -&gt; 7,21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16" name="Google Shape;516;p81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8</a:t>
            </a: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522" name="Google Shape;522;p8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Задача №22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528" name="Google Shape;528;p83"/>
          <p:cNvSpPr txBox="1"/>
          <p:nvPr/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Задача №22</a:t>
            </a: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. Работа в группах</a:t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29" name="Google Shape;529;p83"/>
          <p:cNvSpPr txBox="1"/>
          <p:nvPr/>
        </p:nvSpPr>
        <p:spPr>
          <a:xfrm>
            <a:off x="536400" y="1260000"/>
            <a:ext cx="4547400" cy="19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Напишите программу, которая принимает на вход число (N) и выдаёт таблицу квадратов чисел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от 1 до 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5 -&gt; 1, 4, 9, 16, 25.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2 -&gt; 1,4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0" name="Google Shape;530;p83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12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8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536" name="Google Shape;536;p84"/>
          <p:cNvSpPr txBox="1"/>
          <p:nvPr/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Задача №22. Общее обсуждение</a:t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37" name="Google Shape;537;p84"/>
          <p:cNvSpPr txBox="1"/>
          <p:nvPr/>
        </p:nvSpPr>
        <p:spPr>
          <a:xfrm>
            <a:off x="536400" y="1260000"/>
            <a:ext cx="4547400" cy="21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Напишите программу, которая принимает на вход число (N) и выдаёт таблицу квадратов чисел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от 1 до 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5 -&gt; 1, 4, 9, 16, 25.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2 -&gt; 1,4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8" name="Google Shape;538;p84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8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6" name="Google Shape;356;p67"/>
          <p:cNvCxnSpPr>
            <a:stCxn id="357" idx="4"/>
            <a:endCxn id="358" idx="0"/>
          </p:cNvCxnSpPr>
          <p:nvPr/>
        </p:nvCxnSpPr>
        <p:spPr>
          <a:xfrm>
            <a:off x="715775" y="1791601"/>
            <a:ext cx="0" cy="4908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67"/>
          <p:cNvCxnSpPr>
            <a:stCxn id="358" idx="4"/>
            <a:endCxn id="360" idx="0"/>
          </p:cNvCxnSpPr>
          <p:nvPr/>
        </p:nvCxnSpPr>
        <p:spPr>
          <a:xfrm>
            <a:off x="715791" y="2633872"/>
            <a:ext cx="0" cy="4908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67"/>
          <p:cNvCxnSpPr>
            <a:stCxn id="360" idx="4"/>
            <a:endCxn id="362" idx="0"/>
          </p:cNvCxnSpPr>
          <p:nvPr/>
        </p:nvCxnSpPr>
        <p:spPr>
          <a:xfrm>
            <a:off x="715791" y="3476142"/>
            <a:ext cx="0" cy="4908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3" name="Google Shape;363;p67"/>
          <p:cNvSpPr txBox="1"/>
          <p:nvPr>
            <p:ph idx="1" type="subTitle"/>
          </p:nvPr>
        </p:nvSpPr>
        <p:spPr>
          <a:xfrm>
            <a:off x="1008000" y="1440000"/>
            <a:ext cx="1498200" cy="64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Лекция 1. Знакомство </a:t>
            </a:r>
            <a:br>
              <a:rPr lang="ru"/>
            </a:br>
            <a:r>
              <a:rPr lang="ru"/>
              <a:t>с языком програм- мирования  С#</a:t>
            </a:r>
            <a:endParaRPr/>
          </a:p>
        </p:txBody>
      </p:sp>
      <p:sp>
        <p:nvSpPr>
          <p:cNvPr id="357" name="Google Shape;357;p67"/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endParaRPr sz="1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8" name="Google Shape;358;p67"/>
          <p:cNvSpPr/>
          <p:nvPr/>
        </p:nvSpPr>
        <p:spPr>
          <a:xfrm>
            <a:off x="539991" y="2282272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endParaRPr sz="1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0" name="Google Shape;360;p67"/>
          <p:cNvSpPr/>
          <p:nvPr/>
        </p:nvSpPr>
        <p:spPr>
          <a:xfrm>
            <a:off x="539991" y="3124542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  <a:endParaRPr sz="1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2" name="Google Shape;362;p67"/>
          <p:cNvSpPr/>
          <p:nvPr/>
        </p:nvSpPr>
        <p:spPr>
          <a:xfrm>
            <a:off x="539989" y="3966813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  <a:endParaRPr sz="1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4" name="Google Shape;364;p67"/>
          <p:cNvSpPr txBox="1"/>
          <p:nvPr>
            <p:ph idx="2" type="subTitle"/>
          </p:nvPr>
        </p:nvSpPr>
        <p:spPr>
          <a:xfrm>
            <a:off x="1008000" y="2288875"/>
            <a:ext cx="1278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1.</a:t>
            </a:r>
            <a:endParaRPr/>
          </a:p>
        </p:txBody>
      </p:sp>
      <p:sp>
        <p:nvSpPr>
          <p:cNvPr id="365" name="Google Shape;365;p67"/>
          <p:cNvSpPr txBox="1"/>
          <p:nvPr>
            <p:ph idx="3" type="subTitle"/>
          </p:nvPr>
        </p:nvSpPr>
        <p:spPr>
          <a:xfrm>
            <a:off x="1008000" y="3124450"/>
            <a:ext cx="1498200" cy="64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52525"/>
                </a:solidFill>
              </a:rPr>
              <a:t>Лекция 2. Массивы </a:t>
            </a:r>
            <a:br>
              <a:rPr lang="ru">
                <a:solidFill>
                  <a:srgbClr val="252525"/>
                </a:solidFill>
              </a:rPr>
            </a:br>
            <a:r>
              <a:rPr lang="ru">
                <a:solidFill>
                  <a:srgbClr val="252525"/>
                </a:solidFill>
              </a:rPr>
              <a:t>и функции в програм- мировании</a:t>
            </a:r>
            <a:endParaRPr>
              <a:solidFill>
                <a:srgbClr val="252525"/>
              </a:solidFill>
            </a:endParaRPr>
          </a:p>
        </p:txBody>
      </p:sp>
      <p:sp>
        <p:nvSpPr>
          <p:cNvPr id="366" name="Google Shape;366;p67"/>
          <p:cNvSpPr txBox="1"/>
          <p:nvPr>
            <p:ph idx="4" type="subTitle"/>
          </p:nvPr>
        </p:nvSpPr>
        <p:spPr>
          <a:xfrm>
            <a:off x="1008000" y="3973425"/>
            <a:ext cx="1278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52525"/>
                </a:solidFill>
              </a:rPr>
              <a:t>Семинар 2.</a:t>
            </a:r>
            <a:endParaRPr>
              <a:solidFill>
                <a:srgbClr val="25252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7" name="Google Shape;367;p67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курса</a:t>
            </a:r>
            <a:endParaRPr/>
          </a:p>
        </p:txBody>
      </p:sp>
      <p:sp>
        <p:nvSpPr>
          <p:cNvPr id="368" name="Google Shape;368;p67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cxnSp>
        <p:nvCxnSpPr>
          <p:cNvPr id="369" name="Google Shape;369;p67"/>
          <p:cNvCxnSpPr>
            <a:stCxn id="370" idx="4"/>
            <a:endCxn id="371" idx="0"/>
          </p:cNvCxnSpPr>
          <p:nvPr/>
        </p:nvCxnSpPr>
        <p:spPr>
          <a:xfrm>
            <a:off x="2821788" y="1791601"/>
            <a:ext cx="0" cy="490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67"/>
          <p:cNvCxnSpPr>
            <a:stCxn id="371" idx="4"/>
            <a:endCxn id="373" idx="0"/>
          </p:cNvCxnSpPr>
          <p:nvPr/>
        </p:nvCxnSpPr>
        <p:spPr>
          <a:xfrm>
            <a:off x="2821804" y="2633872"/>
            <a:ext cx="0" cy="4908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67"/>
          <p:cNvCxnSpPr>
            <a:stCxn id="373" idx="4"/>
            <a:endCxn id="375" idx="0"/>
          </p:cNvCxnSpPr>
          <p:nvPr/>
        </p:nvCxnSpPr>
        <p:spPr>
          <a:xfrm>
            <a:off x="2821804" y="3476142"/>
            <a:ext cx="0" cy="4908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6" name="Google Shape;376;p67"/>
          <p:cNvSpPr txBox="1"/>
          <p:nvPr>
            <p:ph idx="1" type="subTitle"/>
          </p:nvPr>
        </p:nvSpPr>
        <p:spPr>
          <a:xfrm>
            <a:off x="3114013" y="1440000"/>
            <a:ext cx="1278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52525"/>
                </a:solidFill>
              </a:rPr>
              <a:t>Семинар 3.</a:t>
            </a:r>
            <a:endParaRPr>
              <a:solidFill>
                <a:srgbClr val="25252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70" name="Google Shape;370;p67"/>
          <p:cNvSpPr/>
          <p:nvPr/>
        </p:nvSpPr>
        <p:spPr>
          <a:xfrm>
            <a:off x="2645988" y="1440001"/>
            <a:ext cx="351600" cy="351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5</a:t>
            </a:r>
            <a:endParaRPr sz="1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1" name="Google Shape;371;p67"/>
          <p:cNvSpPr/>
          <p:nvPr/>
        </p:nvSpPr>
        <p:spPr>
          <a:xfrm>
            <a:off x="2646004" y="2282272"/>
            <a:ext cx="351600" cy="3516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6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3" name="Google Shape;373;p67"/>
          <p:cNvSpPr/>
          <p:nvPr/>
        </p:nvSpPr>
        <p:spPr>
          <a:xfrm>
            <a:off x="2646004" y="3124542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7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5" name="Google Shape;375;p67"/>
          <p:cNvSpPr/>
          <p:nvPr/>
        </p:nvSpPr>
        <p:spPr>
          <a:xfrm>
            <a:off x="2646001" y="3966813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8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7" name="Google Shape;377;p67"/>
          <p:cNvSpPr txBox="1"/>
          <p:nvPr>
            <p:ph idx="2" type="subTitle"/>
          </p:nvPr>
        </p:nvSpPr>
        <p:spPr>
          <a:xfrm>
            <a:off x="3114013" y="2288875"/>
            <a:ext cx="1278000" cy="64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2"/>
                </a:solidFill>
              </a:rPr>
              <a:t>Лекция 3.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Функции</a:t>
            </a:r>
            <a:r>
              <a:rPr lang="ru">
                <a:solidFill>
                  <a:schemeClr val="lt2"/>
                </a:solidFill>
              </a:rPr>
              <a:t> </a:t>
            </a:r>
            <a:r>
              <a:rPr lang="ru">
                <a:solidFill>
                  <a:schemeClr val="lt2"/>
                </a:solidFill>
              </a:rPr>
              <a:t>(продолжение)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78" name="Google Shape;378;p67"/>
          <p:cNvSpPr txBox="1"/>
          <p:nvPr>
            <p:ph idx="3" type="subTitle"/>
          </p:nvPr>
        </p:nvSpPr>
        <p:spPr>
          <a:xfrm>
            <a:off x="3114013" y="3124438"/>
            <a:ext cx="1278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Семинар 4.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79" name="Google Shape;379;p67"/>
          <p:cNvSpPr txBox="1"/>
          <p:nvPr>
            <p:ph idx="4" type="subTitle"/>
          </p:nvPr>
        </p:nvSpPr>
        <p:spPr>
          <a:xfrm>
            <a:off x="3114013" y="3973425"/>
            <a:ext cx="1278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Семинар 5.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380" name="Google Shape;380;p67"/>
          <p:cNvCxnSpPr>
            <a:stCxn id="381" idx="4"/>
            <a:endCxn id="382" idx="0"/>
          </p:cNvCxnSpPr>
          <p:nvPr/>
        </p:nvCxnSpPr>
        <p:spPr>
          <a:xfrm>
            <a:off x="4927813" y="1791601"/>
            <a:ext cx="0" cy="4908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p67"/>
          <p:cNvCxnSpPr>
            <a:stCxn id="382" idx="4"/>
            <a:endCxn id="384" idx="0"/>
          </p:cNvCxnSpPr>
          <p:nvPr/>
        </p:nvCxnSpPr>
        <p:spPr>
          <a:xfrm>
            <a:off x="4927829" y="2633872"/>
            <a:ext cx="0" cy="4908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67"/>
          <p:cNvCxnSpPr>
            <a:stCxn id="384" idx="4"/>
            <a:endCxn id="386" idx="0"/>
          </p:cNvCxnSpPr>
          <p:nvPr/>
        </p:nvCxnSpPr>
        <p:spPr>
          <a:xfrm>
            <a:off x="4927829" y="3476142"/>
            <a:ext cx="0" cy="4908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7" name="Google Shape;387;p67"/>
          <p:cNvSpPr txBox="1"/>
          <p:nvPr>
            <p:ph idx="1" type="subTitle"/>
          </p:nvPr>
        </p:nvSpPr>
        <p:spPr>
          <a:xfrm>
            <a:off x="5220052" y="1440000"/>
            <a:ext cx="1498200" cy="64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2"/>
                </a:solidFill>
              </a:rPr>
              <a:t>Лекция 4.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2"/>
                </a:solidFill>
              </a:rPr>
              <a:t>Двумерные массивы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и рекурсия.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81" name="Google Shape;381;p67"/>
          <p:cNvSpPr/>
          <p:nvPr/>
        </p:nvSpPr>
        <p:spPr>
          <a:xfrm>
            <a:off x="4752013" y="1440001"/>
            <a:ext cx="351600" cy="3516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9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2" name="Google Shape;382;p67"/>
          <p:cNvSpPr/>
          <p:nvPr/>
        </p:nvSpPr>
        <p:spPr>
          <a:xfrm>
            <a:off x="4752029" y="2282272"/>
            <a:ext cx="351600" cy="3516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10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4" name="Google Shape;384;p67"/>
          <p:cNvSpPr/>
          <p:nvPr/>
        </p:nvSpPr>
        <p:spPr>
          <a:xfrm>
            <a:off x="4752029" y="3124542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11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6" name="Google Shape;386;p67"/>
          <p:cNvSpPr/>
          <p:nvPr/>
        </p:nvSpPr>
        <p:spPr>
          <a:xfrm>
            <a:off x="4752026" y="3966813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12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8" name="Google Shape;388;p67"/>
          <p:cNvSpPr txBox="1"/>
          <p:nvPr>
            <p:ph idx="2" type="subTitle"/>
          </p:nvPr>
        </p:nvSpPr>
        <p:spPr>
          <a:xfrm>
            <a:off x="5220038" y="2288875"/>
            <a:ext cx="1278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Семинар 6.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89" name="Google Shape;389;p67"/>
          <p:cNvSpPr txBox="1"/>
          <p:nvPr>
            <p:ph idx="3" type="subTitle"/>
          </p:nvPr>
        </p:nvSpPr>
        <p:spPr>
          <a:xfrm>
            <a:off x="5220038" y="3124438"/>
            <a:ext cx="1278000" cy="64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2"/>
                </a:solidFill>
              </a:rPr>
              <a:t>Лекция 5.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Как не нужно писать код. Часть 1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90" name="Google Shape;390;p67"/>
          <p:cNvSpPr txBox="1"/>
          <p:nvPr>
            <p:ph idx="4" type="subTitle"/>
          </p:nvPr>
        </p:nvSpPr>
        <p:spPr>
          <a:xfrm>
            <a:off x="5220038" y="3973425"/>
            <a:ext cx="1278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Семинар 7.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391" name="Google Shape;391;p67"/>
          <p:cNvCxnSpPr>
            <a:stCxn id="392" idx="4"/>
            <a:endCxn id="393" idx="0"/>
          </p:cNvCxnSpPr>
          <p:nvPr/>
        </p:nvCxnSpPr>
        <p:spPr>
          <a:xfrm>
            <a:off x="7033838" y="1791601"/>
            <a:ext cx="0" cy="4908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67"/>
          <p:cNvCxnSpPr>
            <a:stCxn id="393" idx="4"/>
            <a:endCxn id="395" idx="0"/>
          </p:cNvCxnSpPr>
          <p:nvPr/>
        </p:nvCxnSpPr>
        <p:spPr>
          <a:xfrm>
            <a:off x="7033854" y="2633872"/>
            <a:ext cx="0" cy="4908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6" name="Google Shape;396;p67"/>
          <p:cNvSpPr txBox="1"/>
          <p:nvPr>
            <p:ph idx="1" type="subTitle"/>
          </p:nvPr>
        </p:nvSpPr>
        <p:spPr>
          <a:xfrm>
            <a:off x="7326063" y="1440000"/>
            <a:ext cx="1278000" cy="64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Лекция 6. Как не нужно писать код. Часть 2</a:t>
            </a:r>
            <a:endParaRPr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2" name="Google Shape;392;p67"/>
          <p:cNvSpPr/>
          <p:nvPr/>
        </p:nvSpPr>
        <p:spPr>
          <a:xfrm>
            <a:off x="6858038" y="1440001"/>
            <a:ext cx="351600" cy="3516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13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3" name="Google Shape;393;p67"/>
          <p:cNvSpPr/>
          <p:nvPr/>
        </p:nvSpPr>
        <p:spPr>
          <a:xfrm>
            <a:off x="6858054" y="2282272"/>
            <a:ext cx="351600" cy="3516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14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5" name="Google Shape;395;p67"/>
          <p:cNvSpPr/>
          <p:nvPr/>
        </p:nvSpPr>
        <p:spPr>
          <a:xfrm>
            <a:off x="6858054" y="3124542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15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7" name="Google Shape;397;p67"/>
          <p:cNvSpPr txBox="1"/>
          <p:nvPr>
            <p:ph idx="2" type="subTitle"/>
          </p:nvPr>
        </p:nvSpPr>
        <p:spPr>
          <a:xfrm>
            <a:off x="7326063" y="2288875"/>
            <a:ext cx="1278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2"/>
                </a:solidFill>
              </a:rPr>
              <a:t>Семинар 8.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98" name="Google Shape;398;p67"/>
          <p:cNvSpPr txBox="1"/>
          <p:nvPr>
            <p:ph idx="3" type="subTitle"/>
          </p:nvPr>
        </p:nvSpPr>
        <p:spPr>
          <a:xfrm>
            <a:off x="7326063" y="3124438"/>
            <a:ext cx="1278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Семинар 9.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fmla="val 9050" name="adj"/>
            </a:avLst>
          </a:prstGeom>
          <a:noFill/>
          <a:ln>
            <a:noFill/>
          </a:ln>
        </p:spPr>
      </p:pic>
      <p:pic>
        <p:nvPicPr>
          <p:cNvPr id="544" name="Google Shape;544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85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8" name="Google Shape;548;p85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9" name="Google Shape;549;p85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8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Домашнее задание</a:t>
            </a:r>
            <a:endParaRPr/>
          </a:p>
        </p:txBody>
      </p:sp>
      <p:sp>
        <p:nvSpPr>
          <p:cNvPr id="555" name="Google Shape;555;p8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87"/>
          <p:cNvSpPr txBox="1"/>
          <p:nvPr>
            <p:ph type="title"/>
          </p:nvPr>
        </p:nvSpPr>
        <p:spPr>
          <a:xfrm>
            <a:off x="540000" y="720000"/>
            <a:ext cx="80640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Домашнее задание</a:t>
            </a:r>
            <a:endParaRPr/>
          </a:p>
        </p:txBody>
      </p:sp>
      <p:sp>
        <p:nvSpPr>
          <p:cNvPr id="561" name="Google Shape;561;p87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pic>
        <p:nvPicPr>
          <p:cNvPr id="562" name="Google Shape;562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421400" y="3013450"/>
            <a:ext cx="1435603" cy="17999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63" name="Google Shape;563;p87"/>
          <p:cNvGraphicFramePr/>
          <p:nvPr/>
        </p:nvGraphicFramePr>
        <p:xfrm>
          <a:off x="540012" y="120480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{389F1A0D-27E7-4154-BC10-7A5A13D32215}</a:tableStyleId>
              </a:tblPr>
              <a:tblGrid>
                <a:gridCol w="3982475"/>
                <a:gridCol w="2542275"/>
              </a:tblGrid>
              <a:tr h="350275">
                <a:tc>
                  <a:txBody>
                    <a:bodyPr/>
                    <a:lstStyle/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Задание</a:t>
                      </a:r>
                      <a:endParaRPr b="1" sz="1100" u="none" cap="none" strike="noStrike">
                        <a:solidFill>
                          <a:srgbClr val="000000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19225" marB="0" marR="0" marL="0" anchor="ctr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100" u="none" cap="none" strike="noStrike">
                          <a:solidFill>
                            <a:srgbClr val="000000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 </a:t>
                      </a:r>
                      <a:r>
                        <a:rPr b="1"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Пример</a:t>
                      </a:r>
                      <a:endParaRPr b="1" sz="1100" u="none" cap="none" strike="noStrike">
                        <a:solidFill>
                          <a:srgbClr val="000000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17825" marB="0" marR="0" marL="0" anchor="ctr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1FF"/>
                    </a:solidFill>
                  </a:tcPr>
                </a:tc>
              </a:tr>
              <a:tr h="496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Задача 19: </a:t>
                      </a: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Напишите программу, которая принимает </a:t>
                      </a:r>
                      <a:b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</a:b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на вход пятизначное число и проверяет, является ли </a:t>
                      </a:r>
                      <a:b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</a:b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оно палиндромом.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14212 -&gt; нет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23432 -&gt; да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12821 -&gt; да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275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6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Задача 21: </a:t>
                      </a: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Напишите программу, которая принимает </a:t>
                      </a:r>
                      <a:b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</a:b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на вход координаты двух точек и находит расстояние между ними в 3D пространстве.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A (3,6,8); B (2,1,-7), -&gt; 15.84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A (7,-5, 0); B (1,-1,9) -&gt; 11.53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275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</a:tr>
              <a:tr h="496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Задача 23: </a:t>
                      </a: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Напишите программу, которая принимает на вход число (N) и выдаёт таблицу кубов чисел от 1 до N.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3 -&gt; 1, 4, 9. 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5 -&gt; 1, 8, 27, 64, 125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3 -&gt; 1, 8, 27 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5 -&gt; 1, 8, 27, 64, 125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88"/>
          <p:cNvSpPr txBox="1"/>
          <p:nvPr/>
        </p:nvSpPr>
        <p:spPr>
          <a:xfrm>
            <a:off x="540000" y="2240288"/>
            <a:ext cx="2451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Был урок полезен вам?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9" name="Google Shape;569;p88"/>
          <p:cNvSpPr txBox="1"/>
          <p:nvPr/>
        </p:nvSpPr>
        <p:spPr>
          <a:xfrm>
            <a:off x="6161750" y="2240288"/>
            <a:ext cx="24510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 было сложно?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570" name="Google Shape;570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0886" y="1620000"/>
            <a:ext cx="451800" cy="451800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88"/>
          <p:cNvSpPr txBox="1"/>
          <p:nvPr>
            <p:ph type="title"/>
          </p:nvPr>
        </p:nvSpPr>
        <p:spPr>
          <a:xfrm>
            <a:off x="54875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Рефлексия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72" name="Google Shape;572;p88"/>
          <p:cNvSpPr txBox="1"/>
          <p:nvPr/>
        </p:nvSpPr>
        <p:spPr>
          <a:xfrm>
            <a:off x="3350875" y="2240288"/>
            <a:ext cx="2451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Узнали вы что-то новое?</a:t>
            </a:r>
            <a:endParaRPr sz="1200"/>
          </a:p>
        </p:txBody>
      </p:sp>
      <p:sp>
        <p:nvSpPr>
          <p:cNvPr id="573" name="Google Shape;573;p8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pic>
        <p:nvPicPr>
          <p:cNvPr descr="preencoded.png" id="574" name="Google Shape;574;p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5550" y="1620000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75" name="Google Shape;575;p8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61750" y="1620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8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  <p:sp>
        <p:nvSpPr>
          <p:cNvPr id="581" name="Google Shape;581;p8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pic>
        <p:nvPicPr>
          <p:cNvPr id="582" name="Google Shape;582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633" y="1295700"/>
            <a:ext cx="848725" cy="84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8"/>
          <p:cNvSpPr txBox="1"/>
          <p:nvPr>
            <p:ph type="title"/>
          </p:nvPr>
        </p:nvSpPr>
        <p:spPr>
          <a:xfrm>
            <a:off x="540000" y="720000"/>
            <a:ext cx="80640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Домашнее задание семинара №2</a:t>
            </a:r>
            <a:endParaRPr/>
          </a:p>
        </p:txBody>
      </p:sp>
      <p:sp>
        <p:nvSpPr>
          <p:cNvPr id="404" name="Google Shape;404;p68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pic>
        <p:nvPicPr>
          <p:cNvPr id="405" name="Google Shape;405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421400" y="3013450"/>
            <a:ext cx="1435603" cy="17999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06" name="Google Shape;406;p68"/>
          <p:cNvGraphicFramePr/>
          <p:nvPr/>
        </p:nvGraphicFramePr>
        <p:xfrm>
          <a:off x="540012" y="120480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{389F1A0D-27E7-4154-BC10-7A5A13D32215}</a:tableStyleId>
              </a:tblPr>
              <a:tblGrid>
                <a:gridCol w="4483250"/>
                <a:gridCol w="2041500"/>
              </a:tblGrid>
              <a:tr h="350275">
                <a:tc>
                  <a:txBody>
                    <a:bodyPr/>
                    <a:lstStyle/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Задание</a:t>
                      </a:r>
                      <a:endParaRPr b="1" sz="1100" u="none" cap="none" strike="noStrike">
                        <a:solidFill>
                          <a:srgbClr val="000000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19225" marB="0" marR="0" marL="0" anchor="ctr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100" u="none" cap="none" strike="noStrike">
                          <a:solidFill>
                            <a:srgbClr val="000000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 </a:t>
                      </a:r>
                      <a:r>
                        <a:rPr b="1"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Пример</a:t>
                      </a:r>
                      <a:endParaRPr b="1" sz="1100" u="none" cap="none" strike="noStrike">
                        <a:solidFill>
                          <a:srgbClr val="000000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17825" marB="0" marR="0" marL="0" anchor="ctr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1FF"/>
                    </a:solidFill>
                  </a:tcPr>
                </a:tc>
              </a:tr>
              <a:tr h="496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Задача 10: </a:t>
                      </a: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Напишите программу, которая принимает на вход трёхзначное число и на выходе показывает вторую цифру этого числа.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456 -&gt; 5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782 -&gt; 8 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918 -&gt; 1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275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6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Задача 13: </a:t>
                      </a: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Напишите программу, которая выводит третью цифру заданного числа или сообщает, </a:t>
                      </a:r>
                      <a:b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</a:b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что третьей цифры нет.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645 -&gt; 5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78 -&gt; третьей цифры нет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32679 -&gt; 6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275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</a:tr>
              <a:tr h="496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77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Задача 15: </a:t>
                      </a: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Напишите программу, которая принимает на вход цифру, обозначающую день недели, и проверяет, является ли этот день выходным.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6 -&gt; да 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7 -&gt; да 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266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1 -&gt; нет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1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fmla="val 9050" name="adj"/>
            </a:avLst>
          </a:prstGeom>
          <a:noFill/>
          <a:ln>
            <a:noFill/>
          </a:ln>
        </p:spPr>
      </p:pic>
      <p:pic>
        <p:nvPicPr>
          <p:cNvPr id="412" name="Google Shape;412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69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6" name="Google Shape;416;p69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7" name="Google Shape;417;p69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2" name="Google Shape;422;p70"/>
          <p:cNvCxnSpPr>
            <a:stCxn id="423" idx="6"/>
            <a:endCxn id="424" idx="2"/>
          </p:cNvCxnSpPr>
          <p:nvPr/>
        </p:nvCxnSpPr>
        <p:spPr>
          <a:xfrm>
            <a:off x="3891205" y="1679701"/>
            <a:ext cx="2386800" cy="4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" name="Google Shape;425;p70"/>
          <p:cNvCxnSpPr>
            <a:stCxn id="424" idx="6"/>
            <a:endCxn id="426" idx="2"/>
          </p:cNvCxnSpPr>
          <p:nvPr/>
        </p:nvCxnSpPr>
        <p:spPr>
          <a:xfrm>
            <a:off x="6757320" y="1683990"/>
            <a:ext cx="23865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7" name="Google Shape;427;p70"/>
          <p:cNvCxnSpPr>
            <a:stCxn id="428" idx="6"/>
            <a:endCxn id="423" idx="2"/>
          </p:cNvCxnSpPr>
          <p:nvPr/>
        </p:nvCxnSpPr>
        <p:spPr>
          <a:xfrm>
            <a:off x="1019375" y="1679707"/>
            <a:ext cx="2392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9" name="Google Shape;429;p70"/>
          <p:cNvSpPr txBox="1"/>
          <p:nvPr>
            <p:ph idx="1" type="subTitle"/>
          </p:nvPr>
        </p:nvSpPr>
        <p:spPr>
          <a:xfrm>
            <a:off x="540009" y="1930910"/>
            <a:ext cx="2671500" cy="64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В прошлый раз  - 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Задачи уровня: “Почувствуй себя интерном”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8" name="Google Shape;428;p70"/>
          <p:cNvSpPr/>
          <p:nvPr/>
        </p:nvSpPr>
        <p:spPr>
          <a:xfrm>
            <a:off x="539975" y="1440007"/>
            <a:ext cx="479400" cy="4794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1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423" name="Google Shape;423;p70"/>
          <p:cNvSpPr/>
          <p:nvPr/>
        </p:nvSpPr>
        <p:spPr>
          <a:xfrm>
            <a:off x="3411805" y="1440001"/>
            <a:ext cx="479400" cy="4794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2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424" name="Google Shape;424;p70"/>
          <p:cNvSpPr/>
          <p:nvPr/>
        </p:nvSpPr>
        <p:spPr>
          <a:xfrm>
            <a:off x="6277920" y="1444290"/>
            <a:ext cx="479400" cy="4794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2"/>
                </a:solidFill>
              </a:rPr>
              <a:t>3</a:t>
            </a:r>
            <a:endParaRPr b="1" sz="1000">
              <a:solidFill>
                <a:schemeClr val="lt2"/>
              </a:solidFill>
            </a:endParaRPr>
          </a:p>
        </p:txBody>
      </p:sp>
      <p:sp>
        <p:nvSpPr>
          <p:cNvPr id="430" name="Google Shape;430;p70"/>
          <p:cNvSpPr txBox="1"/>
          <p:nvPr>
            <p:ph idx="4" type="subTitle"/>
          </p:nvPr>
        </p:nvSpPr>
        <p:spPr>
          <a:xfrm>
            <a:off x="3411817" y="1930910"/>
            <a:ext cx="238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rgbClr val="252525"/>
                </a:solidFill>
              </a:rPr>
              <a:t>Сегодня</a:t>
            </a:r>
            <a:r>
              <a:rPr lang="ru">
                <a:solidFill>
                  <a:srgbClr val="252525"/>
                </a:solidFill>
              </a:rPr>
              <a:t> -</a:t>
            </a:r>
            <a:endParaRPr>
              <a:solidFill>
                <a:srgbClr val="252525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52525"/>
                </a:solidFill>
              </a:rPr>
              <a:t>Задачи уровня: “Почувствуй себя джуном”</a:t>
            </a:r>
            <a:endParaRPr>
              <a:solidFill>
                <a:srgbClr val="252525"/>
              </a:solidFill>
            </a:endParaRPr>
          </a:p>
        </p:txBody>
      </p:sp>
      <p:sp>
        <p:nvSpPr>
          <p:cNvPr id="431" name="Google Shape;431;p70"/>
          <p:cNvSpPr txBox="1"/>
          <p:nvPr>
            <p:ph idx="7" type="subTitle"/>
          </p:nvPr>
        </p:nvSpPr>
        <p:spPr>
          <a:xfrm>
            <a:off x="6283625" y="1930910"/>
            <a:ext cx="2380800" cy="461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Задачи уровня: </a:t>
            </a:r>
            <a:br>
              <a:rPr lang="ru">
                <a:solidFill>
                  <a:schemeClr val="lt2"/>
                </a:solidFill>
              </a:rPr>
            </a:br>
            <a:r>
              <a:rPr lang="ru">
                <a:solidFill>
                  <a:schemeClr val="lt2"/>
                </a:solidFill>
              </a:rPr>
              <a:t>“Почувствуй себя мидлом”</a:t>
            </a:r>
            <a:endParaRPr/>
          </a:p>
        </p:txBody>
      </p:sp>
      <p:sp>
        <p:nvSpPr>
          <p:cNvPr id="432" name="Google Shape;432;p70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433" name="Google Shape;433;p70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Семинары блока “Знакомство с языками программирования”</a:t>
            </a:r>
            <a:endParaRPr/>
          </a:p>
        </p:txBody>
      </p:sp>
      <p:pic>
        <p:nvPicPr>
          <p:cNvPr id="434" name="Google Shape;434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3000" y="3425050"/>
            <a:ext cx="1648569" cy="149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1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Формат работы: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40" name="Google Shape;440;p71"/>
          <p:cNvSpPr txBox="1"/>
          <p:nvPr>
            <p:ph idx="1" type="subTitle"/>
          </p:nvPr>
        </p:nvSpPr>
        <p:spPr>
          <a:xfrm>
            <a:off x="540000" y="1168500"/>
            <a:ext cx="53757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Вопросы, обсуждение домашнего задания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Демонстрация решения задачи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Работа в сессионных залах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2413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Обсуждение программы (решения задачи) в общем зале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1" name="Google Shape;441;p7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pic>
        <p:nvPicPr>
          <p:cNvPr id="442" name="Google Shape;442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497999" y="1125275"/>
            <a:ext cx="1737450" cy="350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Практика</a:t>
            </a:r>
            <a:endParaRPr/>
          </a:p>
        </p:txBody>
      </p:sp>
      <p:sp>
        <p:nvSpPr>
          <p:cNvPr id="448" name="Google Shape;448;p7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454" name="Google Shape;454;p73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Демонстрация решения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7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Знакомство с языками программирования</a:t>
            </a:r>
            <a:endParaRPr/>
          </a:p>
        </p:txBody>
      </p:sp>
      <p:sp>
        <p:nvSpPr>
          <p:cNvPr id="460" name="Google Shape;460;p74"/>
          <p:cNvSpPr txBox="1"/>
          <p:nvPr/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Демонстрация решения</a:t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61" name="Google Shape;461;p74"/>
          <p:cNvSpPr txBox="1"/>
          <p:nvPr/>
        </p:nvSpPr>
        <p:spPr>
          <a:xfrm>
            <a:off x="536400" y="1260000"/>
            <a:ext cx="45474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Задача №17</a:t>
            </a:r>
            <a:r>
              <a:rPr lang="ru">
                <a:solidFill>
                  <a:schemeClr val="dk1"/>
                </a:solidFill>
              </a:rPr>
              <a:t>. Напишите программу, которая принимает на вход координаты точки (X и Y),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причем</a:t>
            </a:r>
            <a:r>
              <a:rPr lang="ru">
                <a:solidFill>
                  <a:schemeClr val="dk1"/>
                </a:solidFill>
              </a:rPr>
              <a:t> X ≠ 0 и Y ≠ 0 и выдаёт номер четверти плоскости, в которой находится эта точка.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2" name="Google Shape;462;p74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20</a:t>
            </a: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463" name="Google Shape;463;p74"/>
          <p:cNvPicPr preferRelativeResize="0"/>
          <p:nvPr/>
        </p:nvPicPr>
        <p:blipFill rotWithShape="1">
          <a:blip r:embed="rId3">
            <a:alphaModFix/>
          </a:blip>
          <a:srcRect b="0" l="1630" r="-1630" t="0"/>
          <a:stretch/>
        </p:blipFill>
        <p:spPr>
          <a:xfrm>
            <a:off x="2066738" y="2340963"/>
            <a:ext cx="2904527" cy="28101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64" name="Google Shape;464;p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536400" y="3957900"/>
            <a:ext cx="2036698" cy="119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